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91" r:id="rId3"/>
    <p:sldId id="295" r:id="rId4"/>
    <p:sldId id="268" r:id="rId5"/>
    <p:sldId id="269" r:id="rId6"/>
    <p:sldId id="276" r:id="rId7"/>
    <p:sldId id="270" r:id="rId8"/>
    <p:sldId id="290" r:id="rId9"/>
    <p:sldId id="278" r:id="rId10"/>
    <p:sldId id="296" r:id="rId11"/>
    <p:sldId id="292" r:id="rId12"/>
    <p:sldId id="288" r:id="rId13"/>
    <p:sldId id="293" r:id="rId14"/>
    <p:sldId id="289" r:id="rId15"/>
    <p:sldId id="294" r:id="rId16"/>
    <p:sldId id="297" r:id="rId17"/>
    <p:sldId id="271" r:id="rId18"/>
    <p:sldId id="287" r:id="rId19"/>
    <p:sldId id="261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5791" autoAdjust="0"/>
  </p:normalViewPr>
  <p:slideViewPr>
    <p:cSldViewPr snapToGrid="0" snapToObjects="1">
      <p:cViewPr varScale="1">
        <p:scale>
          <a:sx n="71" d="100"/>
          <a:sy n="71" d="100"/>
        </p:scale>
        <p:origin x="-21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0A09D-5E87-9F45-8107-DF8BE61D2216}" type="datetimeFigureOut">
              <a:rPr lang="en-US" smtClean="0"/>
              <a:t>14/03/16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0EF2-B85B-D347-8CB4-30A4542E6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5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GB" dirty="0" err="1" smtClean="0"/>
              <a:t>imilar</a:t>
            </a:r>
            <a:r>
              <a:rPr lang="en-GB" baseline="0" dirty="0" smtClean="0"/>
              <a:t> to Haskell, but provide more expressive types, Haskell -&gt; Binary tree, Agda -&gt; </a:t>
            </a:r>
            <a:r>
              <a:rPr lang="en-GB" baseline="0" dirty="0" err="1" smtClean="0"/>
              <a:t>BinarySearchTrees</a:t>
            </a:r>
            <a:endParaRPr lang="en-GB" baseline="0" dirty="0" smtClean="0"/>
          </a:p>
          <a:p>
            <a:r>
              <a:rPr lang="en-GB" baseline="0" dirty="0" smtClean="0"/>
              <a:t>Different use of dependent types, represents logic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6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2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Here we dene regular expressions inductively over </a:t>
            </a:r>
            <a:r>
              <a:rPr lang="en-US" sz="1200" dirty="0" err="1" smtClean="0"/>
              <a:t>Σ</a:t>
            </a:r>
            <a:r>
              <a:rPr lang="en-US" sz="1200" dirty="0" smtClean="0"/>
              <a:t> as follow:</a:t>
            </a:r>
          </a:p>
          <a:p>
            <a:pPr marL="0" indent="0">
              <a:buNone/>
            </a:pPr>
            <a:r>
              <a:rPr lang="en-US" sz="1200" dirty="0" smtClean="0"/>
              <a:t>	1. </a:t>
            </a:r>
            <a:r>
              <a:rPr lang="en-GB" sz="1200" dirty="0" smtClean="0"/>
              <a:t>∅ </a:t>
            </a:r>
            <a:r>
              <a:rPr lang="en-US" sz="1200" dirty="0" smtClean="0"/>
              <a:t>is a regular expression denoting the regular language ;</a:t>
            </a:r>
          </a:p>
          <a:p>
            <a:pPr marL="0" indent="0">
              <a:buNone/>
            </a:pPr>
            <a:r>
              <a:rPr lang="en-US" sz="1200" dirty="0" smtClean="0"/>
              <a:t>	2. </a:t>
            </a:r>
            <a:r>
              <a:rPr lang="en-US" sz="1200" dirty="0" err="1" smtClean="0"/>
              <a:t>ε</a:t>
            </a:r>
            <a:r>
              <a:rPr lang="en-US" sz="1200" dirty="0" smtClean="0"/>
              <a:t> is a regular expression denoting the regular language {</a:t>
            </a:r>
            <a:r>
              <a:rPr lang="en-US" sz="1200" dirty="0" err="1" smtClean="0"/>
              <a:t>ε</a:t>
            </a:r>
            <a:r>
              <a:rPr lang="en-US" sz="1200" dirty="0" smtClean="0"/>
              <a:t>} ;</a:t>
            </a:r>
          </a:p>
          <a:p>
            <a:pPr marL="0" indent="0">
              <a:buNone/>
            </a:pPr>
            <a:r>
              <a:rPr lang="en-US" sz="1200" dirty="0" smtClean="0"/>
              <a:t>	3. </a:t>
            </a:r>
            <a:r>
              <a:rPr lang="en-GB" sz="1200" dirty="0" smtClean="0"/>
              <a:t>∀</a:t>
            </a:r>
            <a:r>
              <a:rPr lang="en-US" sz="1200" dirty="0" smtClean="0"/>
              <a:t>a</a:t>
            </a:r>
            <a:r>
              <a:rPr lang="en-GB" sz="1050" dirty="0" smtClean="0"/>
              <a:t>∈</a:t>
            </a:r>
            <a:r>
              <a:rPr lang="en-US" sz="1200" dirty="0" err="1" smtClean="0"/>
              <a:t>Σ</a:t>
            </a:r>
            <a:r>
              <a:rPr lang="en-US" sz="1200" dirty="0" smtClean="0"/>
              <a:t>. A is a regular expression denoting the regular language {a} ;</a:t>
            </a:r>
          </a:p>
          <a:p>
            <a:pPr marL="0" indent="0">
              <a:buNone/>
            </a:pPr>
            <a:r>
              <a:rPr lang="en-US" sz="1200" dirty="0" smtClean="0"/>
              <a:t>	4. if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are regular expressions denoting the regular languages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and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respectively, then</a:t>
            </a:r>
          </a:p>
          <a:p>
            <a:pPr marL="0" indent="0">
              <a:buNone/>
            </a:pPr>
            <a:r>
              <a:rPr lang="en-US" sz="1200" dirty="0" smtClean="0"/>
              <a:t>		(a)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|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is a regular expressions denoting the regular language L</a:t>
            </a:r>
            <a:r>
              <a:rPr lang="en-US" sz="1200" baseline="-25000" dirty="0" smtClean="0"/>
              <a:t>1</a:t>
            </a:r>
            <a:r>
              <a:rPr lang="en-GB" sz="1000" dirty="0" smtClean="0"/>
              <a:t>∪</a:t>
            </a:r>
            <a:r>
              <a:rPr lang="en-US" sz="1200" dirty="0" smtClean="0"/>
              <a:t> 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en-US" sz="1200" dirty="0" smtClean="0"/>
              <a:t>		(b) 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</a:t>
            </a:r>
            <a:r>
              <a:rPr lang="en-US" sz="1200" dirty="0" smtClean="0"/>
              <a:t> e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   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∙ </a:t>
            </a:r>
            <a:r>
              <a:rPr lang="en-US" sz="1200" dirty="0" smtClean="0"/>
              <a:t>L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r>
              <a:rPr lang="it-IT" sz="1200" dirty="0" smtClean="0"/>
              <a:t>		(c) </a:t>
            </a:r>
            <a:r>
              <a:rPr lang="en-US" sz="1200" dirty="0" smtClean="0"/>
              <a:t>e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</a:t>
            </a:r>
            <a:r>
              <a:rPr lang="en-GB" sz="1200" dirty="0" smtClean="0"/>
              <a:t>* </a:t>
            </a:r>
            <a:r>
              <a:rPr lang="en-US" sz="1200" dirty="0" smtClean="0"/>
              <a:t>is a regular expression denoting the regular language L</a:t>
            </a:r>
            <a:r>
              <a:rPr lang="en-US" sz="1200" baseline="-25000" dirty="0" smtClean="0"/>
              <a:t>1</a:t>
            </a:r>
            <a:r>
              <a:rPr lang="en-GB" sz="1200" dirty="0" smtClean="0"/>
              <a:t>*</a:t>
            </a:r>
            <a:r>
              <a:rPr lang="en-US" sz="1200" dirty="0" smtClean="0"/>
              <a:t>.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A0EF2-B85B-D347-8CB4-30A4542E691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2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2F543-F236-3048-AE7C-9F60FE365570}" type="datetimeFigureOut">
              <a:rPr lang="en-US" smtClean="0"/>
              <a:pPr/>
              <a:t>14/03/16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332D7-7571-5344-B89C-949F8B2511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Parsing Regular Expressions in Agda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</a:p>
          <a:p>
            <a:r>
              <a:rPr lang="en-US" dirty="0" smtClean="0"/>
              <a:t>University of Birmingham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Code snippet of Regex  </a:t>
            </a:r>
            <a:r>
              <a:rPr lang="en-US" sz="2800" dirty="0" smtClean="0">
                <a:sym typeface="Wingdings"/>
              </a:rPr>
              <a:t>  </a:t>
            </a:r>
            <a:r>
              <a:rPr lang="en-US" sz="2800" dirty="0" err="1" smtClean="0"/>
              <a:t>ε</a:t>
            </a:r>
            <a:r>
              <a:rPr lang="en-US" sz="2800" dirty="0" smtClean="0"/>
              <a:t>-NFA</a:t>
            </a:r>
            <a:r>
              <a:rPr lang="en-US" sz="2800" dirty="0" smtClean="0">
                <a:sym typeface="Wingdings"/>
              </a:rPr>
              <a:t>  </a:t>
            </a:r>
          </a:p>
          <a:p>
            <a:pPr lvl="1"/>
            <a:r>
              <a:rPr lang="en-US" sz="2400" dirty="0" smtClean="0">
                <a:sym typeface="Wingdings"/>
              </a:rPr>
              <a:t>Define Regular Expression</a:t>
            </a:r>
          </a:p>
          <a:p>
            <a:pPr lvl="1"/>
            <a:r>
              <a:rPr lang="en-US" sz="2400" dirty="0" smtClean="0">
                <a:sym typeface="Wingdings"/>
              </a:rPr>
              <a:t>Define </a:t>
            </a:r>
            <a:r>
              <a:rPr lang="en-US" sz="2400" dirty="0" err="1"/>
              <a:t>ε</a:t>
            </a:r>
            <a:r>
              <a:rPr lang="en-US" sz="2400" dirty="0"/>
              <a:t>-NFA</a:t>
            </a:r>
            <a:r>
              <a:rPr lang="en-US" sz="2400" dirty="0">
                <a:sym typeface="Wingdings"/>
              </a:rPr>
              <a:t>  </a:t>
            </a:r>
          </a:p>
          <a:p>
            <a:pPr lvl="1"/>
            <a:r>
              <a:rPr lang="en-GB" sz="2400" dirty="0" smtClean="0"/>
              <a:t>Define the translation </a:t>
            </a:r>
            <a:endParaRPr lang="en-US" sz="2400" dirty="0">
              <a:sym typeface="Wingdings"/>
            </a:endParaRPr>
          </a:p>
          <a:p>
            <a:pPr lvl="1"/>
            <a:r>
              <a:rPr lang="en-GB" sz="2400" dirty="0" smtClean="0"/>
              <a:t>Prove its correctness:</a:t>
            </a:r>
          </a:p>
          <a:p>
            <a:pPr lvl="2"/>
            <a:r>
              <a:rPr lang="en-GB" sz="2000" dirty="0" smtClean="0"/>
              <a:t>L(regex) = L(translated </a:t>
            </a:r>
            <a:r>
              <a:rPr lang="en-US" sz="2000" dirty="0" err="1" smtClean="0"/>
              <a:t>ε</a:t>
            </a:r>
            <a:r>
              <a:rPr lang="en-US" sz="2000" dirty="0"/>
              <a:t>-</a:t>
            </a:r>
            <a:r>
              <a:rPr lang="en-US" sz="2000" dirty="0" smtClean="0"/>
              <a:t>NFA)</a:t>
            </a:r>
            <a:endParaRPr lang="en-US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24727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</a:t>
            </a:r>
            <a:endParaRPr lang="en-GB" sz="3600" dirty="0"/>
          </a:p>
        </p:txBody>
      </p:sp>
      <p:pic>
        <p:nvPicPr>
          <p:cNvPr id="6" name="Picture 5" descr="Screen Shot 2016-03-13 at 13.26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9812" r="54630" b="19048"/>
          <a:stretch/>
        </p:blipFill>
        <p:spPr>
          <a:xfrm>
            <a:off x="2082762" y="2345150"/>
            <a:ext cx="4639771" cy="40617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Define Regular Expression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3412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0029"/>
            <a:ext cx="4210740" cy="2510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An </a:t>
            </a:r>
            <a:r>
              <a:rPr lang="en-US" sz="1600" dirty="0" err="1"/>
              <a:t>ε</a:t>
            </a:r>
            <a:r>
              <a:rPr lang="en-US" sz="1600" dirty="0" smtClean="0"/>
              <a:t>-</a:t>
            </a:r>
            <a:r>
              <a:rPr lang="en-US" sz="1600" dirty="0"/>
              <a:t>NFA is a 5-tuple M = (</a:t>
            </a:r>
            <a:r>
              <a:rPr lang="en-US" sz="1600" dirty="0" smtClean="0"/>
              <a:t>Q, </a:t>
            </a:r>
            <a:r>
              <a:rPr lang="en-US" sz="1600" dirty="0" err="1" smtClean="0"/>
              <a:t>Σ</a:t>
            </a:r>
            <a:r>
              <a:rPr lang="en-US" sz="1600" baseline="30000" dirty="0" err="1" smtClean="0"/>
              <a:t>e</a:t>
            </a:r>
            <a:r>
              <a:rPr lang="en-US" sz="1600" dirty="0" smtClean="0"/>
              <a:t>, </a:t>
            </a:r>
            <a:r>
              <a:rPr lang="en-US" sz="1600" dirty="0" err="1" smtClean="0"/>
              <a:t>δ</a:t>
            </a:r>
            <a:r>
              <a:rPr lang="en-US" sz="1600" dirty="0" smtClean="0"/>
              <a:t>, q</a:t>
            </a:r>
            <a:r>
              <a:rPr lang="en-US" sz="1600" baseline="-25000" dirty="0" smtClean="0"/>
              <a:t>0 </a:t>
            </a:r>
            <a:r>
              <a:rPr lang="en-US" sz="1600" dirty="0" smtClean="0"/>
              <a:t>, </a:t>
            </a:r>
            <a:r>
              <a:rPr lang="en-US" sz="1600" dirty="0"/>
              <a:t>F), where</a:t>
            </a:r>
          </a:p>
          <a:p>
            <a:pPr marL="0" indent="0">
              <a:buNone/>
            </a:pPr>
            <a:r>
              <a:rPr lang="en-US" sz="1600" dirty="0" smtClean="0"/>
              <a:t>	1</a:t>
            </a:r>
            <a:r>
              <a:rPr lang="en-US" sz="1600" dirty="0"/>
              <a:t>. Q is a </a:t>
            </a:r>
            <a:r>
              <a:rPr lang="en-US" sz="1600" dirty="0" smtClean="0"/>
              <a:t>finite </a:t>
            </a:r>
            <a:r>
              <a:rPr lang="en-US" sz="1600" dirty="0"/>
              <a:t>set of states;</a:t>
            </a:r>
          </a:p>
          <a:p>
            <a:pPr marL="0" indent="0">
              <a:buNone/>
            </a:pPr>
            <a:r>
              <a:rPr lang="en-US" sz="1600" dirty="0" smtClean="0"/>
              <a:t>	2</a:t>
            </a:r>
            <a:r>
              <a:rPr lang="en-US" sz="1600" dirty="0"/>
              <a:t>.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is the union of </a:t>
            </a:r>
            <a:r>
              <a:rPr lang="en-US" sz="1600" dirty="0" err="1" smtClean="0"/>
              <a:t>Σ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smtClean="0"/>
              <a:t>{</a:t>
            </a:r>
            <a:r>
              <a:rPr lang="en-US" sz="1600" dirty="0" err="1" smtClean="0"/>
              <a:t>ε</a:t>
            </a:r>
            <a:r>
              <a:rPr lang="en-US" sz="1600" dirty="0" smtClean="0"/>
              <a:t>};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3</a:t>
            </a:r>
            <a:r>
              <a:rPr lang="en-US" sz="1600" dirty="0"/>
              <a:t>. </a:t>
            </a:r>
            <a:r>
              <a:rPr lang="en-US" sz="1600" dirty="0" err="1" smtClean="0"/>
              <a:t>δ</a:t>
            </a:r>
            <a:r>
              <a:rPr lang="en-US" sz="1600" dirty="0" smtClean="0"/>
              <a:t> is </a:t>
            </a:r>
            <a:r>
              <a:rPr lang="en-US" sz="1600" dirty="0"/>
              <a:t>a mapping from Q </a:t>
            </a:r>
            <a:r>
              <a:rPr lang="en-US" sz="1600" dirty="0" smtClean="0"/>
              <a:t>× </a:t>
            </a:r>
            <a:r>
              <a:rPr lang="en-US" sz="1600" dirty="0" err="1"/>
              <a:t>Σ</a:t>
            </a:r>
            <a:r>
              <a:rPr lang="en-US" sz="1600" baseline="30000" dirty="0" err="1"/>
              <a:t>e</a:t>
            </a:r>
            <a:r>
              <a:rPr lang="en-US" sz="1600" dirty="0" smtClean="0"/>
              <a:t> </a:t>
            </a:r>
            <a:r>
              <a:rPr lang="en-US" sz="1600" dirty="0"/>
              <a:t>to </a:t>
            </a:r>
            <a:r>
              <a:rPr lang="en-US" sz="1600" dirty="0" smtClean="0"/>
              <a:t>P(</a:t>
            </a:r>
            <a:r>
              <a:rPr lang="en-US" sz="1600" dirty="0"/>
              <a:t>Q) </a:t>
            </a:r>
            <a:r>
              <a:rPr lang="en-US" sz="1600" dirty="0" smtClean="0"/>
              <a:t>which 		defines the </a:t>
            </a:r>
            <a:r>
              <a:rPr lang="en-US" sz="1600" dirty="0"/>
              <a:t>behaviour of the automata;</a:t>
            </a:r>
          </a:p>
          <a:p>
            <a:pPr marL="0" indent="0">
              <a:buNone/>
            </a:pPr>
            <a:r>
              <a:rPr lang="en-US" sz="1600" dirty="0" smtClean="0"/>
              <a:t>	4</a:t>
            </a:r>
            <a:r>
              <a:rPr lang="en-US" sz="1600" dirty="0"/>
              <a:t>. q</a:t>
            </a:r>
            <a:r>
              <a:rPr lang="en-US" sz="1600" baseline="-25000" dirty="0"/>
              <a:t>0 </a:t>
            </a:r>
            <a:r>
              <a:rPr lang="en-US" sz="1600" dirty="0" smtClean="0"/>
              <a:t> </a:t>
            </a:r>
            <a:r>
              <a:rPr lang="en-US" sz="1600" dirty="0"/>
              <a:t>in Q is the initial state;</a:t>
            </a:r>
          </a:p>
          <a:p>
            <a:pPr marL="0" indent="0">
              <a:buNone/>
            </a:pPr>
            <a:r>
              <a:rPr lang="en-US" sz="1600" dirty="0" smtClean="0"/>
              <a:t>	5</a:t>
            </a:r>
            <a:r>
              <a:rPr lang="en-US" sz="1600" dirty="0"/>
              <a:t>. </a:t>
            </a:r>
            <a:r>
              <a:rPr lang="en-US" sz="1600" dirty="0" smtClean="0"/>
              <a:t>F </a:t>
            </a:r>
            <a:r>
              <a:rPr lang="en-GB" sz="1600" dirty="0" smtClean="0"/>
              <a:t>⊆ </a:t>
            </a:r>
            <a:r>
              <a:rPr lang="en-US" sz="1600" dirty="0" smtClean="0"/>
              <a:t>Q </a:t>
            </a:r>
            <a:r>
              <a:rPr lang="en-US" sz="1600" dirty="0"/>
              <a:t>is the set of accepting states.</a:t>
            </a:r>
            <a:endParaRPr lang="en-GB" sz="1600" dirty="0"/>
          </a:p>
        </p:txBody>
      </p:sp>
      <p:pic>
        <p:nvPicPr>
          <p:cNvPr id="4" name="Picture 3" descr="Screen Shot 2016-03-13 at 12.26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5" r="70347" b="37590"/>
          <a:stretch/>
        </p:blipFill>
        <p:spPr>
          <a:xfrm>
            <a:off x="4634074" y="2255553"/>
            <a:ext cx="4508061" cy="28252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endParaRPr lang="en-US" sz="2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57222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</a:t>
            </a:r>
            <a:endParaRPr lang="en-GB" sz="3600" dirty="0"/>
          </a:p>
        </p:txBody>
      </p:sp>
      <p:pic>
        <p:nvPicPr>
          <p:cNvPr id="8" name="Picture 7" descr="Screen Shot 2016-03-13 at 13.27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t="13698" r="9655" b="8769"/>
          <a:stretch/>
        </p:blipFill>
        <p:spPr>
          <a:xfrm>
            <a:off x="974875" y="2495174"/>
            <a:ext cx="6993098" cy="363098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Define </a:t>
            </a:r>
            <a:r>
              <a:rPr lang="en-US" sz="2800" dirty="0" smtClean="0"/>
              <a:t>the translation </a:t>
            </a:r>
            <a:r>
              <a:rPr lang="en-GB" sz="2800" dirty="0"/>
              <a:t>Regex  </a:t>
            </a:r>
            <a:r>
              <a:rPr lang="en-US" sz="2800" dirty="0">
                <a:sym typeface="Wingdings"/>
              </a:rPr>
              <a:t> 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>
                <a:sym typeface="Wingding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36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Formalisation</a:t>
            </a:r>
            <a:endParaRPr lang="en-GB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GB" sz="2800" dirty="0"/>
              <a:t>L(regex) = L(translated </a:t>
            </a:r>
            <a:r>
              <a:rPr lang="en-US" sz="2800" dirty="0" err="1"/>
              <a:t>ε</a:t>
            </a:r>
            <a:r>
              <a:rPr lang="en-US" sz="2800" dirty="0"/>
              <a:t>-NFA</a:t>
            </a:r>
            <a:r>
              <a:rPr lang="en-US" sz="2800" dirty="0" smtClean="0"/>
              <a:t>)</a:t>
            </a:r>
            <a:endParaRPr lang="en-US" sz="2800" dirty="0">
              <a:sym typeface="Wingdings"/>
            </a:endParaRPr>
          </a:p>
        </p:txBody>
      </p:sp>
      <p:pic>
        <p:nvPicPr>
          <p:cNvPr id="6" name="Picture 5" descr="Screen Shot 2016-03-13 at 13.24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5" t="47218" r="57011" b="6457"/>
          <a:stretch/>
        </p:blipFill>
        <p:spPr>
          <a:xfrm>
            <a:off x="1886856" y="2219532"/>
            <a:ext cx="5648477" cy="43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5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Further Work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Myhill-Nerode Theorem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6592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Pumping Lemma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1655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W</a:t>
            </a:r>
            <a:r>
              <a:rPr lang="en-US" sz="3600" dirty="0" smtClean="0"/>
              <a:t>o</a:t>
            </a:r>
            <a:r>
              <a:rPr lang="en-GB" sz="3600" dirty="0" err="1" smtClean="0"/>
              <a:t>rk</a:t>
            </a:r>
            <a:r>
              <a:rPr lang="en-GB" sz="3600" dirty="0" smtClean="0"/>
              <a:t> done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/>
              <a:t>Formalising Regular Expression and Automata	</a:t>
            </a: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Subset and its operations		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Regular Expression and Automata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Define the language specified by them    			</a:t>
            </a:r>
            <a:r>
              <a:rPr lang="en-US" sz="2400" dirty="0" smtClean="0"/>
              <a:t>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the </a:t>
            </a:r>
            <a:r>
              <a:rPr lang="en-US" sz="2400" dirty="0" smtClean="0"/>
              <a:t>translation</a:t>
            </a:r>
            <a:r>
              <a:rPr lang="en-US" sz="2400" dirty="0"/>
              <a:t>						</a:t>
            </a:r>
            <a:r>
              <a:rPr lang="en-US" sz="2400" dirty="0">
                <a:latin typeface="Zapf Dingbats"/>
                <a:ea typeface="Zapf Dingbats"/>
                <a:cs typeface="Zapf Dingbats"/>
                <a:sym typeface="Zapf Dingbats"/>
              </a:rPr>
              <a:t>		</a:t>
            </a:r>
            <a:endParaRPr lang="en-US" sz="2400" dirty="0"/>
          </a:p>
          <a:p>
            <a:pPr lvl="2"/>
            <a:r>
              <a:rPr lang="en-US" sz="2000" dirty="0"/>
              <a:t>Regex to </a:t>
            </a:r>
            <a:r>
              <a:rPr lang="en-GB" sz="2000" dirty="0" err="1" smtClean="0"/>
              <a:t>ε</a:t>
            </a:r>
            <a:r>
              <a:rPr lang="en-GB" sz="2000" dirty="0" smtClean="0"/>
              <a:t>-NFA</a:t>
            </a:r>
            <a:r>
              <a:rPr lang="en-US" sz="2000" dirty="0"/>
              <a:t>							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Remove ε-step								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000" dirty="0"/>
          </a:p>
          <a:p>
            <a:pPr lvl="2"/>
            <a:r>
              <a:rPr lang="en-US" sz="2000" dirty="0"/>
              <a:t>Powerset construction							</a:t>
            </a:r>
            <a:r>
              <a:rPr lang="en-US" sz="2000" dirty="0" smtClean="0"/>
              <a:t>	</a:t>
            </a:r>
            <a:r>
              <a:rPr lang="en-US" sz="20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lvl="2"/>
            <a:r>
              <a:rPr lang="en-US" sz="2000" dirty="0" smtClean="0"/>
              <a:t>Minimisation									</a:t>
            </a:r>
            <a:r>
              <a:rPr lang="en-US" sz="2000" dirty="0" smtClean="0"/>
              <a:t>10</a:t>
            </a:r>
            <a:r>
              <a:rPr lang="en-US" sz="2000" dirty="0" smtClean="0"/>
              <a:t>%</a:t>
            </a:r>
          </a:p>
          <a:p>
            <a:r>
              <a:rPr lang="en-US" sz="2800" dirty="0" smtClean="0"/>
              <a:t>Prove L(Regex) = L(DFA)							</a:t>
            </a:r>
          </a:p>
          <a:p>
            <a:pPr lvl="1"/>
            <a:r>
              <a:rPr lang="en-US" sz="2400" dirty="0" smtClean="0"/>
              <a:t>L</a:t>
            </a:r>
            <a:r>
              <a:rPr lang="en-US" sz="2400" dirty="0"/>
              <a:t>(Regex) = L(ε-NFA)						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L(ε-NFA) = L(NFA)							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/>
          </a:p>
          <a:p>
            <a:pPr lvl="1"/>
            <a:r>
              <a:rPr lang="en-US" sz="2400" dirty="0"/>
              <a:t>L(NFA) = L(DFA)									</a:t>
            </a:r>
            <a:r>
              <a:rPr lang="en-US" sz="2400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sz="2400" dirty="0" smtClean="0">
              <a:latin typeface="Zapf Dingbats"/>
              <a:ea typeface="Zapf Dingbats"/>
              <a:cs typeface="Zapf Dingbats"/>
              <a:sym typeface="Zapf Dingbats"/>
            </a:endParaRPr>
          </a:p>
          <a:p>
            <a:pPr lvl="1"/>
            <a:r>
              <a:rPr lang="en-US" sz="2400" dirty="0" smtClean="0"/>
              <a:t>L(DFA) = L(MDFA)							</a:t>
            </a:r>
            <a:r>
              <a:rPr lang="en-US" sz="2400" dirty="0"/>
              <a:t>	</a:t>
            </a:r>
            <a:r>
              <a:rPr lang="en-US" sz="2400" dirty="0" smtClean="0"/>
              <a:t>	0</a:t>
            </a:r>
            <a:r>
              <a:rPr lang="en-US" sz="2400" dirty="0" smtClean="0"/>
              <a:t>%</a:t>
            </a:r>
            <a:endParaRPr lang="en-US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58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Correctness</a:t>
            </a:r>
          </a:p>
          <a:p>
            <a:pPr lvl="1"/>
            <a:r>
              <a:rPr lang="en-US" sz="2400" dirty="0" smtClean="0"/>
              <a:t>T</a:t>
            </a:r>
            <a:r>
              <a:rPr lang="en-GB" sz="2400" dirty="0" smtClean="0"/>
              <a:t>o convince the readers that the statement is correct</a:t>
            </a:r>
            <a:endParaRPr lang="en-GB" sz="2400" dirty="0" smtClean="0"/>
          </a:p>
          <a:p>
            <a:r>
              <a:rPr lang="en-GB" sz="2800" dirty="0" smtClean="0"/>
              <a:t>Readability</a:t>
            </a:r>
          </a:p>
          <a:p>
            <a:pPr lvl="1"/>
            <a:r>
              <a:rPr lang="en-US" sz="2400" dirty="0" smtClean="0"/>
              <a:t>T</a:t>
            </a:r>
            <a:r>
              <a:rPr lang="en-GB" sz="2400" dirty="0" smtClean="0"/>
              <a:t>o explain why the statement is correct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4206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[</a:t>
            </a:r>
            <a:r>
              <a:rPr lang="en-US" sz="2800" dirty="0"/>
              <a:t>1] Alfred V. </a:t>
            </a:r>
            <a:r>
              <a:rPr lang="en-US" sz="2800" dirty="0" err="1"/>
              <a:t>Aho</a:t>
            </a:r>
            <a:r>
              <a:rPr lang="en-US" sz="2800" dirty="0"/>
              <a:t> and </a:t>
            </a:r>
            <a:r>
              <a:rPr lang="en-US" sz="2800" dirty="0" err="1"/>
              <a:t>Jeery</a:t>
            </a:r>
            <a:r>
              <a:rPr lang="en-US" sz="2800" dirty="0"/>
              <a:t> V. Ullman. The theory of parsing, translation and </a:t>
            </a:r>
            <a:r>
              <a:rPr lang="en-US" sz="2800" dirty="0" smtClean="0"/>
              <a:t>compiling. </a:t>
            </a:r>
            <a:r>
              <a:rPr lang="it-IT" sz="2800" dirty="0" smtClean="0"/>
              <a:t>volume </a:t>
            </a:r>
            <a:r>
              <a:rPr lang="it-IT" sz="2800" dirty="0"/>
              <a:t>i: </a:t>
            </a:r>
            <a:r>
              <a:rPr lang="it-IT" sz="2800" dirty="0" err="1"/>
              <a:t>Parsing</a:t>
            </a:r>
            <a:r>
              <a:rPr lang="it-IT" sz="2800" dirty="0"/>
              <a:t>, 1972</a:t>
            </a:r>
            <a:r>
              <a:rPr lang="it-IT" sz="2800" dirty="0" smtClean="0"/>
              <a:t>.</a:t>
            </a:r>
          </a:p>
          <a:p>
            <a:r>
              <a:rPr lang="en-US" sz="2800" dirty="0" smtClean="0"/>
              <a:t>[</a:t>
            </a:r>
            <a:r>
              <a:rPr lang="en-US" sz="2800" dirty="0"/>
              <a:t>2</a:t>
            </a:r>
            <a:r>
              <a:rPr lang="en-US" sz="2800" dirty="0" smtClean="0"/>
              <a:t>] </a:t>
            </a:r>
            <a:r>
              <a:rPr lang="en-US" sz="2800" dirty="0"/>
              <a:t>Ana </a:t>
            </a:r>
            <a:r>
              <a:rPr lang="en-US" sz="2800" dirty="0" err="1"/>
              <a:t>Bove</a:t>
            </a:r>
            <a:r>
              <a:rPr lang="en-US" sz="2800" dirty="0"/>
              <a:t> and Peter </a:t>
            </a:r>
            <a:r>
              <a:rPr lang="en-US" sz="2800" dirty="0" err="1"/>
              <a:t>Dybjer</a:t>
            </a:r>
            <a:r>
              <a:rPr lang="en-US" sz="2800" dirty="0"/>
              <a:t>. Dependent types at work. In LERNET 2008. LNCS , </a:t>
            </a:r>
            <a:r>
              <a:rPr lang="en-US" sz="2800" dirty="0" smtClean="0"/>
              <a:t>pages </a:t>
            </a:r>
            <a:r>
              <a:rPr lang="nb-NO" sz="2800" dirty="0" smtClean="0"/>
              <a:t>57</a:t>
            </a:r>
            <a:r>
              <a:rPr lang="nb-NO" sz="2800" dirty="0"/>
              <a:t>-</a:t>
            </a:r>
            <a:r>
              <a:rPr lang="nb-NO" sz="2800" dirty="0" smtClean="0"/>
              <a:t>99</a:t>
            </a:r>
            <a:r>
              <a:rPr lang="nb-NO" sz="2800" dirty="0"/>
              <a:t>. Springer, 2009</a:t>
            </a:r>
            <a:r>
              <a:rPr lang="nb-NO" sz="2800" dirty="0" smtClean="0"/>
              <a:t>.</a:t>
            </a:r>
          </a:p>
          <a:p>
            <a:r>
              <a:rPr lang="en-US" sz="2800" dirty="0" smtClean="0"/>
              <a:t>[</a:t>
            </a:r>
            <a:r>
              <a:rPr lang="en-US" sz="2800" dirty="0"/>
              <a:t>3</a:t>
            </a:r>
            <a:r>
              <a:rPr lang="en-US" sz="2800" dirty="0" smtClean="0"/>
              <a:t>] </a:t>
            </a:r>
            <a:r>
              <a:rPr lang="en-US" sz="2800" dirty="0"/>
              <a:t>H. </a:t>
            </a:r>
            <a:r>
              <a:rPr lang="en-US" sz="2800" dirty="0" err="1"/>
              <a:t>Geuvers</a:t>
            </a:r>
            <a:r>
              <a:rPr lang="en-US" sz="2800" dirty="0"/>
              <a:t>. Proof assistants: history, ideas and future, 2009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[4] </a:t>
            </a:r>
            <a:r>
              <a:rPr lang="en-US" sz="2800" dirty="0"/>
              <a:t>Ulf </a:t>
            </a:r>
            <a:r>
              <a:rPr lang="en-US" sz="2800" dirty="0" err="1"/>
              <a:t>Norell</a:t>
            </a:r>
            <a:r>
              <a:rPr lang="en-US" sz="2800" dirty="0"/>
              <a:t> and James Chapman. Dependently typed programming in </a:t>
            </a:r>
            <a:r>
              <a:rPr lang="en-US" sz="2800" dirty="0" err="1"/>
              <a:t>agda</a:t>
            </a:r>
            <a:r>
              <a:rPr lang="en-US" sz="2800" dirty="0"/>
              <a:t>. In </a:t>
            </a:r>
            <a:r>
              <a:rPr lang="en-US" sz="2800" dirty="0" smtClean="0"/>
              <a:t>Lecture Notes </a:t>
            </a:r>
            <a:r>
              <a:rPr lang="en-US" sz="2800" dirty="0"/>
              <a:t>from the Summer School in Advanced Functional Programming , 2008.</a:t>
            </a:r>
            <a:endParaRPr lang="en-US" sz="26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Translating from </a:t>
            </a:r>
            <a:r>
              <a:rPr lang="en-US" sz="2800" dirty="0" smtClean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Regex 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 Minimised DFA</a:t>
            </a: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Proving their correctness in </a:t>
            </a:r>
            <a:r>
              <a:rPr lang="en-US" sz="2800" dirty="0" err="1" smtClean="0"/>
              <a:t>Agda</a:t>
            </a: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e.g. ∀</a:t>
            </a:r>
            <a:r>
              <a:rPr lang="en-GB" sz="2400" dirty="0" smtClean="0"/>
              <a:t>e. </a:t>
            </a:r>
            <a:r>
              <a:rPr lang="en-US" sz="2400" dirty="0" smtClean="0"/>
              <a:t>L(e) = L(regexToDFA e</a:t>
            </a:r>
            <a:r>
              <a:rPr lang="en-US" sz="2400" dirty="0" smtClean="0"/>
              <a:t>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9465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Theoretical project with practical component</a:t>
            </a:r>
          </a:p>
          <a:p>
            <a:r>
              <a:rPr lang="en-GB" sz="2800" dirty="0" smtClean="0"/>
              <a:t>Automata Theory</a:t>
            </a:r>
            <a:endParaRPr lang="en-GB" dirty="0"/>
          </a:p>
          <a:p>
            <a:pPr lvl="1"/>
            <a:r>
              <a:rPr lang="en-US" sz="2400" dirty="0" smtClean="0"/>
              <a:t>N</a:t>
            </a:r>
            <a:r>
              <a:rPr lang="en-GB" sz="2400" dirty="0" smtClean="0"/>
              <a:t>on-trivial</a:t>
            </a:r>
          </a:p>
        </p:txBody>
      </p:sp>
    </p:spTree>
    <p:extLst>
      <p:ext uri="{BB962C8B-B14F-4D97-AF65-F5344CB8AC3E}">
        <p14:creationId xmlns:p14="http://schemas.microsoft.com/office/powerpoint/2010/main" val="41530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a value of a type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</a:p>
        </p:txBody>
      </p:sp>
    </p:spTree>
    <p:extLst>
      <p:ext uri="{BB962C8B-B14F-4D97-AF65-F5344CB8AC3E}">
        <p14:creationId xmlns:p14="http://schemas.microsoft.com/office/powerpoint/2010/main" val="87659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Encoding predicate </a:t>
            </a:r>
            <a:r>
              <a:rPr lang="en-GB" sz="2800" dirty="0"/>
              <a:t>l</a:t>
            </a:r>
            <a:r>
              <a:rPr lang="en-GB" sz="2800" dirty="0" smtClean="0"/>
              <a:t>ogic</a:t>
            </a:r>
            <a:endParaRPr lang="en-GB" sz="2800" dirty="0"/>
          </a:p>
        </p:txBody>
      </p:sp>
      <p:pic>
        <p:nvPicPr>
          <p:cNvPr id="5" name="Picture 4" descr="Screen Shot 2015-12-01 at 11.45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4" r="57534" b="35439"/>
          <a:stretch/>
        </p:blipFill>
        <p:spPr>
          <a:xfrm>
            <a:off x="910568" y="2175288"/>
            <a:ext cx="7338284" cy="43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Agda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Dependently typed programming language</a:t>
            </a:r>
          </a:p>
          <a:p>
            <a:r>
              <a:rPr lang="en-US" sz="2800" dirty="0" smtClean="0"/>
              <a:t>Dependent type</a:t>
            </a:r>
          </a:p>
          <a:p>
            <a:pPr lvl="1"/>
            <a:r>
              <a:rPr lang="en-US" sz="2400" dirty="0" smtClean="0"/>
              <a:t>A type that is indexed by a value of other type</a:t>
            </a:r>
          </a:p>
          <a:p>
            <a:pPr lvl="2"/>
            <a:r>
              <a:rPr lang="en-US" sz="2000" dirty="0" err="1" smtClean="0"/>
              <a:t>Vec</a:t>
            </a:r>
            <a:r>
              <a:rPr lang="en-US" sz="2000" dirty="0" smtClean="0"/>
              <a:t> Nat n </a:t>
            </a:r>
            <a:r>
              <a:rPr lang="en-US" sz="2000" dirty="0"/>
              <a:t>	</a:t>
            </a:r>
            <a:r>
              <a:rPr lang="en-US" sz="2000" dirty="0" smtClean="0"/>
              <a:t>e.g.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 , </a:t>
            </a:r>
            <a:r>
              <a:rPr lang="en-US" sz="2000" dirty="0" err="1" smtClean="0"/>
              <a:t>Vec</a:t>
            </a:r>
            <a:r>
              <a:rPr lang="en-US" sz="2000" dirty="0" smtClean="0"/>
              <a:t> Nat 10</a:t>
            </a:r>
          </a:p>
          <a:p>
            <a:pPr lvl="1"/>
            <a:r>
              <a:rPr lang="en-US" sz="2400" dirty="0" smtClean="0"/>
              <a:t>Gives more precise types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Binary search tree</a:t>
            </a:r>
          </a:p>
          <a:p>
            <a:pPr lvl="1"/>
            <a:r>
              <a:rPr lang="en-US" sz="2400" dirty="0" smtClean="0"/>
              <a:t>Related to predicate logic</a:t>
            </a:r>
          </a:p>
          <a:p>
            <a:r>
              <a:rPr lang="en-US" sz="2800" dirty="0"/>
              <a:t>Proof </a:t>
            </a:r>
            <a:r>
              <a:rPr lang="en-US" sz="2800" dirty="0" smtClean="0"/>
              <a:t>assistant</a:t>
            </a:r>
          </a:p>
          <a:p>
            <a:pPr lvl="1"/>
            <a:r>
              <a:rPr lang="en-US" sz="2400" dirty="0" smtClean="0"/>
              <a:t>Write programs</a:t>
            </a:r>
          </a:p>
          <a:p>
            <a:pPr lvl="1"/>
            <a:r>
              <a:rPr lang="en-US" sz="2400" dirty="0" smtClean="0"/>
              <a:t>Prove their correctness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71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Agda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/>
              <a:t>Encoding specification of program</a:t>
            </a:r>
            <a:endParaRPr lang="en-GB" sz="2800" dirty="0"/>
          </a:p>
        </p:txBody>
      </p:sp>
      <p:pic>
        <p:nvPicPr>
          <p:cNvPr id="8" name="Picture 7" descr="Screen Shot 2015-11-30 at 16.44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5" r="55777" b="37994"/>
          <a:stretch/>
        </p:blipFill>
        <p:spPr>
          <a:xfrm>
            <a:off x="627726" y="2372379"/>
            <a:ext cx="8202514" cy="36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Project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Translating from </a:t>
            </a:r>
            <a:r>
              <a:rPr lang="en-US" sz="2800" dirty="0" smtClean="0"/>
              <a:t>regular expressions to automata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Regex 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 Minimised DFA</a:t>
            </a: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Proving their correctness in </a:t>
            </a:r>
            <a:r>
              <a:rPr lang="en-US" sz="2800" dirty="0" err="1" smtClean="0"/>
              <a:t>Agda</a:t>
            </a:r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e.g. ∀</a:t>
            </a:r>
            <a:r>
              <a:rPr lang="en-GB" sz="2400" dirty="0" smtClean="0"/>
              <a:t>e. </a:t>
            </a:r>
            <a:r>
              <a:rPr lang="en-US" sz="2400" dirty="0" smtClean="0"/>
              <a:t>L(e) = L(regexToDFA e</a:t>
            </a:r>
            <a:r>
              <a:rPr lang="en-US" sz="2400" dirty="0" smtClean="0"/>
              <a:t>)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32069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Formalisation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Thompson’s Construction</a:t>
            </a:r>
            <a:endParaRPr lang="en-GB" sz="2800" dirty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Remove </a:t>
            </a:r>
            <a:r>
              <a:rPr lang="en-US" sz="2800" dirty="0"/>
              <a:t>ε</a:t>
            </a:r>
            <a:r>
              <a:rPr lang="en-US" sz="2800" dirty="0" smtClean="0"/>
              <a:t>-transitions</a:t>
            </a:r>
            <a:endParaRPr lang="en-GB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Powerset construction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800" dirty="0" smtClean="0"/>
              <a:t>Remove unreachable states and perform quotient construction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Prove </a:t>
            </a:r>
            <a:r>
              <a:rPr lang="en-US" sz="2800" dirty="0" smtClean="0"/>
              <a:t>that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L</a:t>
            </a:r>
            <a:r>
              <a:rPr lang="en-US" sz="2400" dirty="0"/>
              <a:t>(Regex) = L(ε-NFA) = L(NFA) = L(DFA</a:t>
            </a:r>
            <a:r>
              <a:rPr lang="en-US" sz="2400" dirty="0" smtClean="0"/>
              <a:t>) = L(MDFA)</a:t>
            </a:r>
            <a:endParaRPr lang="en-GB" sz="24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731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</TotalTime>
  <Words>458</Words>
  <Application>Microsoft Macintosh PowerPoint</Application>
  <PresentationFormat>On-screen Show (4:3)</PresentationFormat>
  <Paragraphs>112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Parsing Regular Expressions in Agda</vt:lpstr>
      <vt:lpstr>Project Objectives</vt:lpstr>
      <vt:lpstr>Motivation</vt:lpstr>
      <vt:lpstr>Agda</vt:lpstr>
      <vt:lpstr>Agda</vt:lpstr>
      <vt:lpstr>Agda</vt:lpstr>
      <vt:lpstr>Agda</vt:lpstr>
      <vt:lpstr>Project Objectives</vt:lpstr>
      <vt:lpstr>Formalisation</vt:lpstr>
      <vt:lpstr>Formalisation</vt:lpstr>
      <vt:lpstr>Formalisation</vt:lpstr>
      <vt:lpstr>Formalisation</vt:lpstr>
      <vt:lpstr>Formalisation</vt:lpstr>
      <vt:lpstr>Formalisation</vt:lpstr>
      <vt:lpstr>Further Work</vt:lpstr>
      <vt:lpstr>Further Work</vt:lpstr>
      <vt:lpstr>Work done</vt:lpstr>
      <vt:lpstr>Evaluation</vt:lpstr>
      <vt:lpstr>References</vt:lpstr>
      <vt:lpstr>Q &amp; A</vt:lpstr>
    </vt:vector>
  </TitlesOfParts>
  <Company>University of Manchester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Inspection Template</dc:title>
  <dc:creator>Andrew Howes</dc:creator>
  <cp:lastModifiedBy>Steven Cheung</cp:lastModifiedBy>
  <cp:revision>471</cp:revision>
  <dcterms:created xsi:type="dcterms:W3CDTF">2013-06-22T16:24:10Z</dcterms:created>
  <dcterms:modified xsi:type="dcterms:W3CDTF">2016-03-15T12:50:24Z</dcterms:modified>
</cp:coreProperties>
</file>